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EE3E1096-8CD7-4FBF-97F4-E63E86132CC2}" type="datetimeFigureOut">
              <a:rPr lang="sr-Latn-RS" smtClean="0"/>
              <a:t>25.3.2024.</a:t>
            </a:fld>
            <a:endParaRPr lang="sr-Latn-R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sr-Latn-R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A8D3098C-2013-47C0-939B-B6D214216C7B}" type="slidenum">
              <a:rPr lang="sr-Latn-RS" smtClean="0"/>
              <a:t>‹#›</a:t>
            </a:fld>
            <a:endParaRPr lang="sr-Latn-R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8935244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2483708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752335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209380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A8D3098C-2013-47C0-939B-B6D214216C7B}" type="slidenum">
              <a:rPr lang="sr-Latn-RS" smtClean="0"/>
              <a:t>‹#›</a:t>
            </a:fld>
            <a:endParaRPr lang="sr-Latn-R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62648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1770020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3195350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1661337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385875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4139134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3E1096-8CD7-4FBF-97F4-E63E86132CC2}" type="datetimeFigureOut">
              <a:rPr lang="sr-Latn-RS" smtClean="0"/>
              <a:t>25.3.2024.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A8D3098C-2013-47C0-939B-B6D214216C7B}" type="slidenum">
              <a:rPr lang="sr-Latn-RS" smtClean="0"/>
              <a:t>‹#›</a:t>
            </a:fld>
            <a:endParaRPr lang="sr-Latn-RS"/>
          </a:p>
        </p:txBody>
      </p:sp>
    </p:spTree>
    <p:extLst>
      <p:ext uri="{BB962C8B-B14F-4D97-AF65-F5344CB8AC3E}">
        <p14:creationId xmlns:p14="http://schemas.microsoft.com/office/powerpoint/2010/main" val="402750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EE3E1096-8CD7-4FBF-97F4-E63E86132CC2}" type="datetimeFigureOut">
              <a:rPr lang="sr-Latn-RS" smtClean="0"/>
              <a:t>25.3.2024.</a:t>
            </a:fld>
            <a:endParaRPr lang="sr-Latn-RS"/>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sr-Latn-RS"/>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A8D3098C-2013-47C0-939B-B6D214216C7B}" type="slidenum">
              <a:rPr lang="sr-Latn-RS" smtClean="0"/>
              <a:t>‹#›</a:t>
            </a:fld>
            <a:endParaRPr lang="sr-Latn-RS"/>
          </a:p>
        </p:txBody>
      </p:sp>
    </p:spTree>
    <p:extLst>
      <p:ext uri="{BB962C8B-B14F-4D97-AF65-F5344CB8AC3E}">
        <p14:creationId xmlns:p14="http://schemas.microsoft.com/office/powerpoint/2010/main" val="2724978626"/>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6587E-ADE1-4EB4-A4CB-2E341C7A243D}"/>
              </a:ext>
            </a:extLst>
          </p:cNvPr>
          <p:cNvSpPr>
            <a:spLocks noGrp="1"/>
          </p:cNvSpPr>
          <p:nvPr>
            <p:ph type="ctrTitle"/>
          </p:nvPr>
        </p:nvSpPr>
        <p:spPr>
          <a:xfrm>
            <a:off x="1524000" y="226244"/>
            <a:ext cx="9144000" cy="2689830"/>
          </a:xfrm>
        </p:spPr>
        <p:txBody>
          <a:bodyPr>
            <a:normAutofit fontScale="90000"/>
          </a:bodyPr>
          <a:lstStyle/>
          <a:p>
            <a:r>
              <a:rPr lang="sr-Latn-RS" dirty="0"/>
              <a:t>DOCTOR-PATIENT-EMPATHY RELATIONSHIP.</a:t>
            </a:r>
          </a:p>
        </p:txBody>
      </p:sp>
      <p:sp>
        <p:nvSpPr>
          <p:cNvPr id="4" name="TextBox 3">
            <a:extLst>
              <a:ext uri="{FF2B5EF4-FFF2-40B4-BE49-F238E27FC236}">
                <a16:creationId xmlns:a16="http://schemas.microsoft.com/office/drawing/2014/main" id="{D2FB72ED-C4E6-477F-A95E-690B42BA0750}"/>
              </a:ext>
            </a:extLst>
          </p:cNvPr>
          <p:cNvSpPr txBox="1"/>
          <p:nvPr/>
        </p:nvSpPr>
        <p:spPr>
          <a:xfrm>
            <a:off x="8116478" y="5917926"/>
            <a:ext cx="3979683" cy="461665"/>
          </a:xfrm>
          <a:prstGeom prst="rect">
            <a:avLst/>
          </a:prstGeom>
          <a:noFill/>
        </p:spPr>
        <p:txBody>
          <a:bodyPr wrap="square" rtlCol="0">
            <a:spAutoFit/>
          </a:bodyPr>
          <a:lstStyle/>
          <a:p>
            <a:r>
              <a:rPr lang="en-US" sz="2400" dirty="0"/>
              <a:t>Full prof. Vladimir </a:t>
            </a:r>
            <a:r>
              <a:rPr lang="en-US" sz="2400" dirty="0" err="1"/>
              <a:t>Janji</a:t>
            </a:r>
            <a:r>
              <a:rPr lang="sr-Latn-RS" sz="2400" dirty="0"/>
              <a:t>ć</a:t>
            </a:r>
          </a:p>
        </p:txBody>
      </p:sp>
    </p:spTree>
    <p:extLst>
      <p:ext uri="{BB962C8B-B14F-4D97-AF65-F5344CB8AC3E}">
        <p14:creationId xmlns:p14="http://schemas.microsoft.com/office/powerpoint/2010/main" val="1682582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0CD4-B977-4528-81DB-7C1283EEFC59}"/>
              </a:ext>
            </a:extLst>
          </p:cNvPr>
          <p:cNvSpPr>
            <a:spLocks noGrp="1"/>
          </p:cNvSpPr>
          <p:nvPr>
            <p:ph type="title"/>
          </p:nvPr>
        </p:nvSpPr>
        <p:spPr>
          <a:xfrm>
            <a:off x="612743" y="356333"/>
            <a:ext cx="10171522" cy="1325562"/>
          </a:xfrm>
        </p:spPr>
        <p:txBody>
          <a:bodyPr>
            <a:normAutofit/>
          </a:bodyPr>
          <a:lstStyle/>
          <a:p>
            <a:r>
              <a:rPr lang="sr-Latn-R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ULOGA LEKARA U ODNOSU LEKAR- PACIJENT</a:t>
            </a:r>
            <a:br>
              <a:rPr lang="sr-Latn-RS" sz="3600" dirty="0">
                <a:effectLst/>
                <a:latin typeface="Calibri" panose="020F0502020204030204" pitchFamily="34" charset="0"/>
                <a:ea typeface="Calibri" panose="020F0502020204030204" pitchFamily="34" charset="0"/>
                <a:cs typeface="Times New Roman" panose="02020603050405020304" pitchFamily="18" charset="0"/>
              </a:rPr>
            </a:br>
            <a:endParaRPr lang="sr-Latn-RS" sz="3600" dirty="0"/>
          </a:p>
        </p:txBody>
      </p:sp>
      <p:sp>
        <p:nvSpPr>
          <p:cNvPr id="3" name="Content Placeholder 2">
            <a:extLst>
              <a:ext uri="{FF2B5EF4-FFF2-40B4-BE49-F238E27FC236}">
                <a16:creationId xmlns:a16="http://schemas.microsoft.com/office/drawing/2014/main" id="{AAB2DC2C-CAAA-40A9-B564-DF0C71676BF3}"/>
              </a:ext>
            </a:extLst>
          </p:cNvPr>
          <p:cNvSpPr>
            <a:spLocks noGrp="1"/>
          </p:cNvSpPr>
          <p:nvPr>
            <p:ph idx="1"/>
          </p:nvPr>
        </p:nvSpPr>
        <p:spPr>
          <a:xfrm>
            <a:off x="612743" y="1828800"/>
            <a:ext cx="10086680" cy="4351337"/>
          </a:xfrm>
        </p:spPr>
        <p:txBody>
          <a:bodyPr/>
          <a:lstStyle/>
          <a:p>
            <a:pPr>
              <a:lnSpc>
                <a:spcPct val="107000"/>
              </a:lnSpc>
              <a:spcAft>
                <a:spcPts val="800"/>
              </a:spcAft>
            </a:pP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Lekar obično poseduje validnije informacije i znanje o bolesniku i stanju njegovog zdravlja, koje bi trebalo da podeli sa njim.</a:t>
            </a:r>
            <a:r>
              <a:rPr lang="sr-Latn-RS" sz="2400" dirty="0">
                <a:latin typeface="Calibri" panose="020F0502020204030204" pitchFamily="34" charset="0"/>
                <a:ea typeface="Calibri" panose="020F0502020204030204" pitchFamily="34" charset="0"/>
                <a:cs typeface="Times New Roman" panose="02020603050405020304" pitchFamily="18" charset="0"/>
              </a:rPr>
              <a:t> </a:t>
            </a: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Informacije lekara </a:t>
            </a:r>
            <a:r>
              <a:rPr lang="sr-Latn-R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znacajno</a:t>
            </a: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utiču na emocije bolesnika, ali i na njegove lične.  </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Budući da je odnos pacijent-lekar rezultat međusobnog delovanja tri dinamička sistema, koja uključuju pacijentovu bolest, ličnu reakciju pacijenta na bolest i lekara, kao i reakciju lekara na pacijenta i njegovu bolest, zadatak je lekara da prati taj odnos i otkloni nastale poremećaje u tim sistemima, da bi terapijski cilj, odnosno uspešno lečenje pacijenta bilo što potpunije.</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3953778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7D0CD-3ED6-4FC4-BA02-E0AF99F538A4}"/>
              </a:ext>
            </a:extLst>
          </p:cNvPr>
          <p:cNvSpPr>
            <a:spLocks noGrp="1"/>
          </p:cNvSpPr>
          <p:nvPr>
            <p:ph type="title"/>
          </p:nvPr>
        </p:nvSpPr>
        <p:spPr>
          <a:xfrm>
            <a:off x="820791" y="471340"/>
            <a:ext cx="9585740" cy="820132"/>
          </a:xfrm>
        </p:spPr>
        <p:txBody>
          <a:bodyPr>
            <a:normAutofit/>
          </a:bodyPr>
          <a:lstStyle/>
          <a:p>
            <a:pPr algn="ctr"/>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PRVI INTERVJU</a:t>
            </a:r>
            <a:endParaRPr lang="sr-Latn-RS" sz="4000" dirty="0"/>
          </a:p>
        </p:txBody>
      </p:sp>
      <p:sp>
        <p:nvSpPr>
          <p:cNvPr id="3" name="Content Placeholder 2">
            <a:extLst>
              <a:ext uri="{FF2B5EF4-FFF2-40B4-BE49-F238E27FC236}">
                <a16:creationId xmlns:a16="http://schemas.microsoft.com/office/drawing/2014/main" id="{9F40E159-E8EF-4821-B0B3-8AE558177286}"/>
              </a:ext>
            </a:extLst>
          </p:cNvPr>
          <p:cNvSpPr>
            <a:spLocks noGrp="1"/>
          </p:cNvSpPr>
          <p:nvPr>
            <p:ph idx="1"/>
          </p:nvPr>
        </p:nvSpPr>
        <p:spPr>
          <a:xfrm>
            <a:off x="556181" y="1828800"/>
            <a:ext cx="10114961" cy="4351337"/>
          </a:xfrm>
        </p:spPr>
        <p:txBody>
          <a:bodyPr>
            <a:normAutofit lnSpcReduction="10000"/>
          </a:bodyPr>
          <a:lstStyle/>
          <a:p>
            <a:r>
              <a:rPr lang="sr-Latn-RS" sz="2400" dirty="0">
                <a:solidFill>
                  <a:srgbClr val="000000"/>
                </a:solidFill>
                <a:effectLst/>
                <a:latin typeface="Times New Roman" panose="02020603050405020304" pitchFamily="18" charset="0"/>
                <a:ea typeface="Calibri" panose="020F0502020204030204" pitchFamily="34" charset="0"/>
              </a:rPr>
              <a:t>Prva poseta pacijenta lekaru je često presudna za razvoj njihovog celokupnog daljeg odnosa. Medicinski intervju je kamen temeljac za prikupljanje informacija pomoću kojih se može postaviti diferencijalna dijagnoza, ali se istovremeno na njemu temelji sav dalji odnos između lekara i pacijenta. </a:t>
            </a:r>
          </a:p>
          <a:p>
            <a:r>
              <a:rPr lang="sr-Latn-RS" sz="2400" dirty="0">
                <a:solidFill>
                  <a:srgbClr val="000000"/>
                </a:solidFill>
                <a:effectLst/>
                <a:latin typeface="Times New Roman" panose="02020603050405020304" pitchFamily="18" charset="0"/>
                <a:ea typeface="Calibri" panose="020F0502020204030204" pitchFamily="34" charset="0"/>
              </a:rPr>
              <a:t>Lekar prilikom prvog kontakta, nakon predstavljanja pacijentu, uzima osnovne biografske podatke o pacijentu. Pacijentu lekar </a:t>
            </a:r>
            <a:r>
              <a:rPr lang="sr-Latn-RS" sz="2400" dirty="0" err="1">
                <a:solidFill>
                  <a:srgbClr val="000000"/>
                </a:solidFill>
                <a:effectLst/>
                <a:latin typeface="Times New Roman" panose="02020603050405020304" pitchFamily="18" charset="0"/>
                <a:ea typeface="Calibri" panose="020F0502020204030204" pitchFamily="34" charset="0"/>
              </a:rPr>
              <a:t>persira</a:t>
            </a:r>
            <a:r>
              <a:rPr lang="sr-Latn-RS" sz="2400" dirty="0">
                <a:solidFill>
                  <a:srgbClr val="000000"/>
                </a:solidFill>
                <a:effectLst/>
                <a:latin typeface="Times New Roman" panose="02020603050405020304" pitchFamily="18" charset="0"/>
                <a:ea typeface="Calibri" panose="020F0502020204030204" pitchFamily="34" charset="0"/>
              </a:rPr>
              <a:t>, obraća mu se sa Vi, a ne sa Ti, i time mu ukazuje poštovanje. Naravno, kada je pacijent dete, obraća mu se sa Ti.</a:t>
            </a:r>
          </a:p>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Komunikacija može biti usmerena na bolest, ili na bolesnika. Već tokom tog razgovora, lekar stiče utisak i izvestan sud o psihološkoj strukturi pacijenta, i načinu reakcije na stanje u kojem se nalazi, sto zahteva ponekad i ad </a:t>
            </a:r>
            <a:r>
              <a:rPr lang="sr-Latn-R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hoc</a:t>
            </a: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intervencije.</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sz="2400" dirty="0"/>
          </a:p>
        </p:txBody>
      </p:sp>
    </p:spTree>
    <p:extLst>
      <p:ext uri="{BB962C8B-B14F-4D97-AF65-F5344CB8AC3E}">
        <p14:creationId xmlns:p14="http://schemas.microsoft.com/office/powerpoint/2010/main" val="3811792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76358-426F-4AC2-BF5E-58D605144433}"/>
              </a:ext>
            </a:extLst>
          </p:cNvPr>
          <p:cNvSpPr>
            <a:spLocks noGrp="1"/>
          </p:cNvSpPr>
          <p:nvPr>
            <p:ph type="title"/>
          </p:nvPr>
        </p:nvSpPr>
        <p:spPr>
          <a:xfrm>
            <a:off x="805048" y="356333"/>
            <a:ext cx="9692640" cy="1325562"/>
          </a:xfrm>
        </p:spPr>
        <p:txBody>
          <a:bodyPr>
            <a:normAutofit/>
          </a:bodyPr>
          <a:lstStyle/>
          <a:p>
            <a:pPr algn="ctr"/>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POVERENJE</a:t>
            </a:r>
            <a:br>
              <a:rPr lang="sr-Latn-RS" sz="4000" dirty="0">
                <a:effectLst/>
                <a:latin typeface="Calibri" panose="020F0502020204030204" pitchFamily="34" charset="0"/>
                <a:ea typeface="Calibri" panose="020F0502020204030204" pitchFamily="34" charset="0"/>
                <a:cs typeface="Times New Roman" panose="02020603050405020304" pitchFamily="18" charset="0"/>
              </a:rPr>
            </a:br>
            <a:endParaRPr lang="sr-Latn-RS" sz="4000" dirty="0"/>
          </a:p>
        </p:txBody>
      </p:sp>
      <p:sp>
        <p:nvSpPr>
          <p:cNvPr id="3" name="Content Placeholder 2">
            <a:extLst>
              <a:ext uri="{FF2B5EF4-FFF2-40B4-BE49-F238E27FC236}">
                <a16:creationId xmlns:a16="http://schemas.microsoft.com/office/drawing/2014/main" id="{9B857300-40B8-4CCB-874D-1E16C348F081}"/>
              </a:ext>
            </a:extLst>
          </p:cNvPr>
          <p:cNvSpPr>
            <a:spLocks noGrp="1"/>
          </p:cNvSpPr>
          <p:nvPr>
            <p:ph idx="1"/>
          </p:nvPr>
        </p:nvSpPr>
        <p:spPr>
          <a:xfrm>
            <a:off x="509047" y="1828800"/>
            <a:ext cx="10284643" cy="4351337"/>
          </a:xfrm>
        </p:spPr>
        <p:txBody>
          <a:bodyPr>
            <a:normAutofit/>
          </a:bodyPr>
          <a:lstStyle/>
          <a:p>
            <a:r>
              <a:rPr lang="sr-Latn-RS" sz="2400" dirty="0">
                <a:solidFill>
                  <a:srgbClr val="000000"/>
                </a:solidFill>
                <a:effectLst/>
                <a:latin typeface="Times New Roman" panose="02020603050405020304" pitchFamily="18" charset="0"/>
                <a:ea typeface="Calibri" panose="020F0502020204030204" pitchFamily="34" charset="0"/>
              </a:rPr>
              <a:t>Jedan od </a:t>
            </a:r>
            <a:r>
              <a:rPr lang="sr-Latn-RS" sz="2400" dirty="0" err="1">
                <a:solidFill>
                  <a:srgbClr val="000000"/>
                </a:solidFill>
                <a:effectLst/>
                <a:latin typeface="Times New Roman" panose="02020603050405020304" pitchFamily="18" charset="0"/>
                <a:ea typeface="Calibri" panose="020F0502020204030204" pitchFamily="34" charset="0"/>
              </a:rPr>
              <a:t>najznačajniijih</a:t>
            </a:r>
            <a:r>
              <a:rPr lang="sr-Latn-RS" sz="2400" dirty="0">
                <a:solidFill>
                  <a:srgbClr val="000000"/>
                </a:solidFill>
                <a:effectLst/>
                <a:latin typeface="Times New Roman" panose="02020603050405020304" pitchFamily="18" charset="0"/>
                <a:ea typeface="Calibri" panose="020F0502020204030204" pitchFamily="34" charset="0"/>
              </a:rPr>
              <a:t> faktora za uspostavljanje adekvatnog odnosa između lekara i pacijenta je sticanje poverenja pacijenta u lekara, u smislu posedovanja stručnog znanja, dobronamernosti. Uspešnost lečenja zavisi od klime poverenja u kojoj bolesnik može i želi razotkriti svoja osećanja, sećanja i strahove.</a:t>
            </a:r>
          </a:p>
          <a:p>
            <a:endParaRPr lang="sr-Latn-RS" sz="2400" dirty="0">
              <a:solidFill>
                <a:srgbClr val="000000"/>
              </a:solidFill>
              <a:effectLst/>
              <a:latin typeface="Times New Roman" panose="02020603050405020304" pitchFamily="18" charset="0"/>
              <a:ea typeface="Calibri" panose="020F0502020204030204" pitchFamily="34" charset="0"/>
            </a:endParaRPr>
          </a:p>
          <a:p>
            <a:r>
              <a:rPr lang="sr-Latn-RS" sz="2400" dirty="0">
                <a:solidFill>
                  <a:srgbClr val="000000"/>
                </a:solidFill>
                <a:effectLst/>
                <a:latin typeface="Times New Roman" panose="02020603050405020304" pitchFamily="18" charset="0"/>
                <a:ea typeface="Calibri" panose="020F0502020204030204" pitchFamily="34" charset="0"/>
              </a:rPr>
              <a:t>Lekar to postiže stavom koji odaje brižnost, zainteresovanost, samopouzdanje, posedovanje potrebnog stručnog znanja, sigurnost, blagost, razumevanje, empatiju, pristup svakoj osobi kao posebnoj jedinki, razmatrajući njegov slučaj kao poseban.</a:t>
            </a:r>
            <a:endParaRPr lang="sr-Latn-RS" sz="2400" dirty="0"/>
          </a:p>
        </p:txBody>
      </p:sp>
    </p:spTree>
    <p:extLst>
      <p:ext uri="{BB962C8B-B14F-4D97-AF65-F5344CB8AC3E}">
        <p14:creationId xmlns:p14="http://schemas.microsoft.com/office/powerpoint/2010/main" val="3249612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14013-EC69-4525-9917-37BBCBA08794}"/>
              </a:ext>
            </a:extLst>
          </p:cNvPr>
          <p:cNvSpPr>
            <a:spLocks noGrp="1"/>
          </p:cNvSpPr>
          <p:nvPr>
            <p:ph type="title"/>
          </p:nvPr>
        </p:nvSpPr>
        <p:spPr>
          <a:xfrm>
            <a:off x="790908" y="610857"/>
            <a:ext cx="9692640" cy="1325562"/>
          </a:xfrm>
        </p:spPr>
        <p:txBody>
          <a:bodyPr/>
          <a:lstStyle/>
          <a:p>
            <a:pPr algn="ctr"/>
            <a:r>
              <a:rPr lang="sr-Latn-RS" sz="4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POVERENJE</a:t>
            </a:r>
            <a:br>
              <a:rPr lang="sr-Latn-RS" sz="44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B39016E7-1ED8-44C5-A94D-8B2A4F46EA5D}"/>
              </a:ext>
            </a:extLst>
          </p:cNvPr>
          <p:cNvSpPr>
            <a:spLocks noGrp="1"/>
          </p:cNvSpPr>
          <p:nvPr>
            <p:ph idx="1"/>
          </p:nvPr>
        </p:nvSpPr>
        <p:spPr>
          <a:xfrm>
            <a:off x="509047" y="1828800"/>
            <a:ext cx="10256363" cy="4351337"/>
          </a:xfrm>
        </p:spPr>
        <p:txBody>
          <a:bodyPr/>
          <a:lstStyle/>
          <a:p>
            <a:endPar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Na poverenje, osim verbalne komunikacije, utiču neverbalne poruke, koje se šalju u komunikaciji. Od značaja za poverenje koje pacijent ima u lekara je šta mu lekar svojim stavom poručuje, ne samo sadržajem izgovorenog teksta, već tonom, načinom govora, položajem tela u odnosu na pacijenta, izrazom lica, okolnostima pod kojima prima pacijenta na pregled.</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4263425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B6EE5-C3D4-4942-96EC-BE64827825C5}"/>
              </a:ext>
            </a:extLst>
          </p:cNvPr>
          <p:cNvSpPr>
            <a:spLocks noGrp="1"/>
          </p:cNvSpPr>
          <p:nvPr>
            <p:ph type="title"/>
          </p:nvPr>
        </p:nvSpPr>
        <p:spPr>
          <a:xfrm>
            <a:off x="713232" y="375186"/>
            <a:ext cx="9692640" cy="1325562"/>
          </a:xfrm>
        </p:spPr>
        <p:txBody>
          <a:bodyPr>
            <a:normAutofit/>
          </a:bodyPr>
          <a:lstStyle/>
          <a:p>
            <a:pPr algn="ctr"/>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EMPATIJA</a:t>
            </a:r>
            <a:br>
              <a:rPr lang="sr-Latn-RS" sz="4000" dirty="0">
                <a:effectLst/>
                <a:latin typeface="Calibri" panose="020F0502020204030204" pitchFamily="34" charset="0"/>
                <a:ea typeface="Calibri" panose="020F0502020204030204" pitchFamily="34" charset="0"/>
                <a:cs typeface="Times New Roman" panose="02020603050405020304" pitchFamily="18" charset="0"/>
              </a:rPr>
            </a:br>
            <a:endParaRPr lang="sr-Latn-RS" sz="4000" dirty="0"/>
          </a:p>
        </p:txBody>
      </p:sp>
      <p:sp>
        <p:nvSpPr>
          <p:cNvPr id="3" name="Content Placeholder 2">
            <a:extLst>
              <a:ext uri="{FF2B5EF4-FFF2-40B4-BE49-F238E27FC236}">
                <a16:creationId xmlns:a16="http://schemas.microsoft.com/office/drawing/2014/main" id="{2D2C575A-FFCE-40C8-B665-2CFBFA6BBADA}"/>
              </a:ext>
            </a:extLst>
          </p:cNvPr>
          <p:cNvSpPr>
            <a:spLocks noGrp="1"/>
          </p:cNvSpPr>
          <p:nvPr>
            <p:ph idx="1"/>
          </p:nvPr>
        </p:nvSpPr>
        <p:spPr>
          <a:xfrm>
            <a:off x="713232" y="1498862"/>
            <a:ext cx="9882496" cy="4681275"/>
          </a:xfrm>
        </p:spPr>
        <p:txBody>
          <a:bodyPr>
            <a:normAutofit/>
          </a:bodyPr>
          <a:lstStyle/>
          <a:p>
            <a:r>
              <a:rPr lang="sr-Latn-RS" sz="2400" dirty="0">
                <a:solidFill>
                  <a:srgbClr val="222222"/>
                </a:solidFill>
                <a:effectLst/>
                <a:latin typeface="Times New Roman" panose="02020603050405020304" pitchFamily="18" charset="0"/>
                <a:ea typeface="Calibri" panose="020F0502020204030204" pitchFamily="34" charset="0"/>
              </a:rPr>
              <a:t>Empatija se najjednostavnije može definisati kao mogućnost da se razumeju osećanja druge osobe, ali i kao sposobnost da se prihvate perspektive drugih, osetljivost na njihova unutrašnja iskustva i sposobnost da se sa njima suočavaju, pre nego da jednostavno dele svoje emocije (saosećanje). </a:t>
            </a:r>
          </a:p>
          <a:p>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U medicinskom kontekstu, empatija se može definisati kao „uvažavanje pacijentovih emocija i ekspresija te svesti”</a:t>
            </a:r>
            <a:r>
              <a:rPr lang="sr-Latn-R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sr-Latn-RS" sz="2400" dirty="0">
              <a:solidFill>
                <a:srgbClr val="222222"/>
              </a:solidFill>
              <a:latin typeface="Times New Roman" panose="02020603050405020304" pitchFamily="18" charset="0"/>
              <a:ea typeface="Calibri" panose="020F0502020204030204" pitchFamily="34" charset="0"/>
              <a:cs typeface="Times New Roman" panose="02020603050405020304" pitchFamily="18" charset="0"/>
            </a:endParaRPr>
          </a:p>
          <a:p>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Empatija je najvažnija ljudska karakteristika koja je osnova za stvaranje morala i inhibicije nagona, posebno agresije, osim što omogućava uspostavljanje socijalnih relacija i komunikacije. </a:t>
            </a:r>
          </a:p>
          <a:p>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Ona je delom urođena, a tokom života se može razvijati, ako je čovek, kao socijalna jedinka zainteresovan i upućen na to.</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861108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EE65E-C89C-49DB-B291-B9D02417D8C7}"/>
              </a:ext>
            </a:extLst>
          </p:cNvPr>
          <p:cNvSpPr>
            <a:spLocks noGrp="1"/>
          </p:cNvSpPr>
          <p:nvPr>
            <p:ph type="title"/>
          </p:nvPr>
        </p:nvSpPr>
        <p:spPr>
          <a:xfrm>
            <a:off x="713232" y="431748"/>
            <a:ext cx="9692640" cy="1325562"/>
          </a:xfrm>
        </p:spPr>
        <p:txBody>
          <a:bodyPr/>
          <a:lstStyle/>
          <a:p>
            <a:pPr algn="ctr"/>
            <a:r>
              <a:rPr lang="sr-Latn-RS" sz="4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EMPATIJA</a:t>
            </a:r>
            <a:br>
              <a:rPr lang="sr-Latn-RS" sz="44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B7F34C7B-DE13-40B7-BDAF-812076A3800C}"/>
              </a:ext>
            </a:extLst>
          </p:cNvPr>
          <p:cNvSpPr>
            <a:spLocks noGrp="1"/>
          </p:cNvSpPr>
          <p:nvPr>
            <p:ph idx="1"/>
          </p:nvPr>
        </p:nvSpPr>
        <p:spPr>
          <a:xfrm>
            <a:off x="546755" y="1828800"/>
            <a:ext cx="10256363" cy="4351337"/>
          </a:xfrm>
        </p:spPr>
        <p:txBody>
          <a:bodyPr>
            <a:normAutofit/>
          </a:bodyPr>
          <a:lstStyle/>
          <a:p>
            <a:pPr algn="just">
              <a:lnSpc>
                <a:spcPct val="115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400" dirty="0">
                <a:effectLst/>
                <a:latin typeface="Times New Roman" panose="02020603050405020304" pitchFamily="18" charset="0"/>
                <a:ea typeface="Calibri" panose="020F0502020204030204" pitchFamily="34" charset="0"/>
                <a:cs typeface="Times New Roman" panose="02020603050405020304" pitchFamily="18" charset="0"/>
              </a:rPr>
              <a:t>Reč empatija izvedena je od </a:t>
            </a:r>
            <a:r>
              <a:rPr lang="sr-Latn-RS" sz="2400" dirty="0" err="1">
                <a:effectLst/>
                <a:latin typeface="Times New Roman" panose="02020603050405020304" pitchFamily="18" charset="0"/>
                <a:ea typeface="Calibri" panose="020F0502020204030204" pitchFamily="34" charset="0"/>
                <a:cs typeface="Times New Roman" panose="02020603050405020304" pitchFamily="18" charset="0"/>
              </a:rPr>
              <a:t>od</a:t>
            </a:r>
            <a:r>
              <a:rPr lang="sr-Latn-RS" sz="2400" dirty="0">
                <a:effectLst/>
                <a:latin typeface="Times New Roman" panose="02020603050405020304" pitchFamily="18" charset="0"/>
                <a:ea typeface="Calibri" panose="020F0502020204030204" pitchFamily="34" charset="0"/>
                <a:cs typeface="Times New Roman" panose="02020603050405020304" pitchFamily="18" charset="0"/>
              </a:rPr>
              <a:t> grčke reči </a:t>
            </a:r>
            <a:r>
              <a:rPr lang="sr-Latn-RS" sz="2400" dirty="0" err="1">
                <a:effectLst/>
                <a:latin typeface="Times New Roman" panose="02020603050405020304" pitchFamily="18" charset="0"/>
                <a:ea typeface="Calibri" panose="020F0502020204030204" pitchFamily="34" charset="0"/>
                <a:cs typeface="Times New Roman" panose="02020603050405020304" pitchFamily="18" charset="0"/>
              </a:rPr>
              <a:t>en</a:t>
            </a:r>
            <a:r>
              <a:rPr lang="sr-Latn-RS" sz="2400" dirty="0">
                <a:effectLst/>
                <a:latin typeface="Times New Roman" panose="02020603050405020304" pitchFamily="18" charset="0"/>
                <a:ea typeface="Calibri" panose="020F0502020204030204" pitchFamily="34" charset="0"/>
                <a:cs typeface="Times New Roman" panose="02020603050405020304" pitchFamily="18" charset="0"/>
              </a:rPr>
              <a:t>- u i </a:t>
            </a:r>
            <a:r>
              <a:rPr lang="sr-Latn-RS" sz="2400" dirty="0" err="1">
                <a:effectLst/>
                <a:latin typeface="Times New Roman" panose="02020603050405020304" pitchFamily="18" charset="0"/>
                <a:ea typeface="Calibri" panose="020F0502020204030204" pitchFamily="34" charset="0"/>
                <a:cs typeface="Times New Roman" panose="02020603050405020304" pitchFamily="18" charset="0"/>
              </a:rPr>
              <a:t>pathos</a:t>
            </a: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nesreća, zlo, nevolja. </a:t>
            </a:r>
          </a:p>
          <a:p>
            <a:pPr algn="just">
              <a:lnSpc>
                <a:spcPct val="115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Frojd ističe da je </a:t>
            </a:r>
            <a:r>
              <a:rPr lang="sr-Latn-RS" sz="24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empatičko</a:t>
            </a: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razumevanje jedini način da steknemo bilo koje mišljenje o duševnom životu drugih. Empatija uključuje sposobnost razumevanja i emocionalnog usklađivanja s okolinom i sposobnost regulisanja sopstvenih osećanja. </a:t>
            </a:r>
          </a:p>
          <a:p>
            <a:pPr algn="just">
              <a:lnSpc>
                <a:spcPct val="115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4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Empatijsko</a:t>
            </a: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razmišljanje uključuje kognitivnu fleksibilnost i emocionalnu relaciju s okolinom, sposobnost stavljanja sopstvenih potreba na stranu, a </a:t>
            </a:r>
            <a:r>
              <a:rPr lang="sr-Latn-RS" sz="24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uzivljavanja</a:t>
            </a:r>
            <a:r>
              <a:rPr lang="sr-Latn-RS" sz="24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u osećanja drugih.</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3109746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3D1AB-B973-4F13-B048-49B114A5ED03}"/>
              </a:ext>
            </a:extLst>
          </p:cNvPr>
          <p:cNvSpPr>
            <a:spLocks noGrp="1"/>
          </p:cNvSpPr>
          <p:nvPr>
            <p:ph type="title"/>
          </p:nvPr>
        </p:nvSpPr>
        <p:spPr>
          <a:xfrm>
            <a:off x="713232" y="431748"/>
            <a:ext cx="9692640" cy="1325562"/>
          </a:xfrm>
        </p:spPr>
        <p:txBody>
          <a:bodyPr/>
          <a:lstStyle/>
          <a:p>
            <a:pPr algn="ctr"/>
            <a:r>
              <a:rPr lang="sr-Latn-RS" sz="4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EMPATIJA</a:t>
            </a:r>
            <a:br>
              <a:rPr lang="sr-Latn-RS" sz="44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AB5C0CB2-349F-4CBA-8157-038D25273CCC}"/>
              </a:ext>
            </a:extLst>
          </p:cNvPr>
          <p:cNvSpPr>
            <a:spLocks noGrp="1"/>
          </p:cNvSpPr>
          <p:nvPr>
            <p:ph idx="1"/>
          </p:nvPr>
        </p:nvSpPr>
        <p:spPr>
          <a:xfrm>
            <a:off x="509047" y="1593130"/>
            <a:ext cx="10265789" cy="4587007"/>
          </a:xfrm>
        </p:spPr>
        <p:txBody>
          <a:bodyPr>
            <a:normAutofit fontScale="92500" lnSpcReduction="20000"/>
          </a:bodyPr>
          <a:lstStyle/>
          <a:p>
            <a:pPr algn="just">
              <a:lnSpc>
                <a:spcPct val="115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6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Kohut</a:t>
            </a:r>
            <a:r>
              <a:rPr lang="sr-Latn-RS" sz="26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definiše empatiju kao kapacitet osobe da se sa svojim mislima i osećanjima uživi u unutrašnji život druge osobe. Empatija je način </a:t>
            </a:r>
            <a:r>
              <a:rPr lang="sr-Latn-RS" sz="26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kognicije</a:t>
            </a:r>
            <a:r>
              <a:rPr lang="sr-Latn-RS" sz="26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i način opservacije pomoću introspekcije. </a:t>
            </a:r>
          </a:p>
          <a:p>
            <a:pPr algn="just">
              <a:lnSpc>
                <a:spcPct val="115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6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Empatija uključuje i afektivnu i kognitivnu komponentu. Ona je složen proces u kojem lekar kroz identifikaciju oseća s pacijentom, a kroz kognitivno, misli o pacijentu. </a:t>
            </a:r>
            <a:endParaRPr lang="sr-Latn-RS" sz="2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2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sr-Latn-RS" sz="2600" dirty="0">
                <a:effectLst/>
                <a:latin typeface="Times New Roman" panose="02020603050405020304" pitchFamily="18" charset="0"/>
                <a:ea typeface="Calibri" panose="020F0502020204030204" pitchFamily="34" charset="0"/>
                <a:cs typeface="Times New Roman" panose="02020603050405020304" pitchFamily="18" charset="0"/>
              </a:rPr>
              <a:t>Empatija lekara se povezuje sa ishodom lečenja pacijenta, a većina dokaza su indirektni. Veliki deo istraživanja pokazuju da su pozitivni ishodi povezani sa kvalitetom odnosa lekar-pacijent i komunikacijom između doktora i pacijenta, i da empatija poboljšava oba.</a:t>
            </a:r>
            <a:endParaRPr lang="sr-Latn-RS"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2360437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9D76A-F3D0-499E-A3BD-CE01F535BFAF}"/>
              </a:ext>
            </a:extLst>
          </p:cNvPr>
          <p:cNvSpPr>
            <a:spLocks noGrp="1"/>
          </p:cNvSpPr>
          <p:nvPr>
            <p:ph type="title"/>
          </p:nvPr>
        </p:nvSpPr>
        <p:spPr>
          <a:xfrm>
            <a:off x="713232" y="412894"/>
            <a:ext cx="9692640" cy="1325562"/>
          </a:xfrm>
        </p:spPr>
        <p:txBody>
          <a:bodyPr/>
          <a:lstStyle/>
          <a:p>
            <a:pPr algn="ctr"/>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NAUČNA DOSTIGNUĆA</a:t>
            </a:r>
            <a:br>
              <a:rPr lang="sr-Latn-RS" sz="18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A900510B-2AFD-4041-A965-575F52C07EC2}"/>
              </a:ext>
            </a:extLst>
          </p:cNvPr>
          <p:cNvSpPr>
            <a:spLocks noGrp="1"/>
          </p:cNvSpPr>
          <p:nvPr>
            <p:ph idx="1"/>
          </p:nvPr>
        </p:nvSpPr>
        <p:spPr>
          <a:xfrm>
            <a:off x="713231" y="1828800"/>
            <a:ext cx="9692639" cy="4351337"/>
          </a:xfrm>
        </p:spPr>
        <p:txBody>
          <a:bodyPr/>
          <a:lstStyle/>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Naučna dostignuća iz oblasti, medicine, tehnike, tehnologije, kao direktnu posledicu imaju savremeniji način dijagnostike i zbrinjavanja obolelog. Nažalost neće svaki pacijent biti u prilici da dobije najsavremeniji vid dijagnostike i lečenja, koje nisu dostupne u svim zdravstvenim centrima, u svim delovima sveta,  zbog visokih cena najnovijih metoda.</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3430202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1AE5E-6718-44AC-ADE5-E459B2889281}"/>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6C235BD0-A25F-4B2A-ABE6-75EA381E689C}"/>
              </a:ext>
            </a:extLst>
          </p:cNvPr>
          <p:cNvSpPr>
            <a:spLocks noGrp="1"/>
          </p:cNvSpPr>
          <p:nvPr>
            <p:ph idx="1"/>
          </p:nvPr>
        </p:nvSpPr>
        <p:spPr>
          <a:xfrm>
            <a:off x="622169" y="1828800"/>
            <a:ext cx="9954705" cy="4351337"/>
          </a:xfrm>
        </p:spPr>
        <p:txBody>
          <a:bodyPr/>
          <a:lstStyle/>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Trend u svetu jeste povećanje dostupnosti zdravstvene zaštite što većem broju stanovnika, povećanje kvaliteta pružene zdravstvene zaštite i u državnom i u privatnom sektoru. Nivoi pružene zdravstvene zaštite su neujednačeni u različitim delovima sveta, zavisno od društvenog uređenja, koncepta zdravstvene zaštite, zdravstvene politike, na koju značajan upliv ima ekonomska situacija.</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3287720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CBF167-BA4F-434A-8FD5-1C226314C5F5}"/>
              </a:ext>
            </a:extLst>
          </p:cNvPr>
          <p:cNvSpPr>
            <a:spLocks noGrp="1"/>
          </p:cNvSpPr>
          <p:nvPr>
            <p:ph type="title"/>
          </p:nvPr>
        </p:nvSpPr>
        <p:spPr>
          <a:xfrm>
            <a:off x="2481040" y="503238"/>
            <a:ext cx="6157023" cy="1325562"/>
          </a:xfrm>
        </p:spPr>
        <p:txBody>
          <a:bodyPr>
            <a:normAutofit/>
          </a:bodyPr>
          <a:lstStyle/>
          <a:p>
            <a:r>
              <a:rPr lang="en-US" sz="4000" b="0" dirty="0">
                <a:effectLst/>
                <a:latin typeface="Times New Roman" panose="02020603050405020304" pitchFamily="18" charset="0"/>
                <a:ea typeface="Times New Roman" panose="02020603050405020304" pitchFamily="18" charset="0"/>
              </a:rPr>
              <a:t>ODNOS LEKAR-PACIJENT</a:t>
            </a:r>
            <a:br>
              <a:rPr lang="sr-Latn-RS" sz="4000" b="1" dirty="0">
                <a:effectLst/>
                <a:latin typeface="Times New Roman" panose="02020603050405020304" pitchFamily="18" charset="0"/>
                <a:ea typeface="Times New Roman" panose="02020603050405020304" pitchFamily="18" charset="0"/>
              </a:rPr>
            </a:br>
            <a:endParaRPr lang="sr-Latn-RS" sz="4000" dirty="0"/>
          </a:p>
        </p:txBody>
      </p:sp>
      <p:sp>
        <p:nvSpPr>
          <p:cNvPr id="3" name="Content Placeholder 2">
            <a:extLst>
              <a:ext uri="{FF2B5EF4-FFF2-40B4-BE49-F238E27FC236}">
                <a16:creationId xmlns:a16="http://schemas.microsoft.com/office/drawing/2014/main" id="{B7EFE203-D0EF-4F95-AB6F-89B5431D50D2}"/>
              </a:ext>
            </a:extLst>
          </p:cNvPr>
          <p:cNvSpPr>
            <a:spLocks noGrp="1"/>
          </p:cNvSpPr>
          <p:nvPr>
            <p:ph idx="1"/>
          </p:nvPr>
        </p:nvSpPr>
        <p:spPr>
          <a:xfrm>
            <a:off x="697583" y="1828801"/>
            <a:ext cx="9907571" cy="4185500"/>
          </a:xfrm>
        </p:spPr>
        <p:txBody>
          <a:bodyPr>
            <a:normAutofit fontScale="92500"/>
          </a:bodyPr>
          <a:lstStyle/>
          <a:p>
            <a:r>
              <a:rPr lang="en-US" sz="2400" dirty="0" err="1">
                <a:solidFill>
                  <a:schemeClr val="tx1"/>
                </a:solidFill>
                <a:effectLst/>
                <a:latin typeface="Times New Roman" panose="02020603050405020304" pitchFamily="18" charset="0"/>
                <a:ea typeface="Calibri" panose="020F0502020204030204" pitchFamily="34" charset="0"/>
              </a:rPr>
              <a:t>Lekar</a:t>
            </a:r>
            <a:r>
              <a:rPr lang="en-US" sz="2400" dirty="0">
                <a:solidFill>
                  <a:schemeClr val="tx1"/>
                </a:solidFill>
                <a:effectLst/>
                <a:latin typeface="Times New Roman" panose="02020603050405020304" pitchFamily="18" charset="0"/>
                <a:ea typeface="Calibri" panose="020F0502020204030204" pitchFamily="34" charset="0"/>
              </a:rPr>
              <a:t> mora da </a:t>
            </a:r>
            <a:r>
              <a:rPr lang="en-US" sz="2400" dirty="0" err="1">
                <a:solidFill>
                  <a:schemeClr val="tx1"/>
                </a:solidFill>
                <a:effectLst/>
                <a:latin typeface="Times New Roman" panose="02020603050405020304" pitchFamily="18" charset="0"/>
                <a:ea typeface="Calibri" panose="020F0502020204030204" pitchFamily="34" charset="0"/>
              </a:rPr>
              <a:t>poseduje</a:t>
            </a:r>
            <a:r>
              <a:rPr lang="en-US" sz="2400" dirty="0">
                <a:solidFill>
                  <a:schemeClr val="tx1"/>
                </a:solidFill>
                <a:effectLst/>
                <a:latin typeface="Times New Roman" panose="02020603050405020304" pitchFamily="18" charset="0"/>
                <a:ea typeface="Calibri" panose="020F0502020204030204" pitchFamily="34" charset="0"/>
              </a:rPr>
              <a:t> ne </a:t>
            </a:r>
            <a:r>
              <a:rPr lang="en-US" sz="2400" dirty="0" err="1">
                <a:solidFill>
                  <a:schemeClr val="tx1"/>
                </a:solidFill>
                <a:effectLst/>
                <a:latin typeface="Times New Roman" panose="02020603050405020304" pitchFamily="18" charset="0"/>
                <a:ea typeface="Calibri" panose="020F0502020204030204" pitchFamily="34" charset="0"/>
              </a:rPr>
              <a:t>samo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stručno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naučno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znanje</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tehničku</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osposobljenost</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već</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i</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razumevanje</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ljudske</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prirode</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kako</a:t>
            </a:r>
            <a:r>
              <a:rPr lang="en-US" sz="2400" dirty="0">
                <a:solidFill>
                  <a:schemeClr val="tx1"/>
                </a:solidFill>
                <a:effectLst/>
                <a:latin typeface="Times New Roman" panose="02020603050405020304" pitchFamily="18" charset="0"/>
                <a:ea typeface="Calibri" panose="020F0502020204030204" pitchFamily="34" charset="0"/>
              </a:rPr>
              <a:t> bi dobro </a:t>
            </a:r>
            <a:r>
              <a:rPr lang="en-US" sz="2400" dirty="0" err="1">
                <a:solidFill>
                  <a:schemeClr val="tx1"/>
                </a:solidFill>
                <a:effectLst/>
                <a:latin typeface="Times New Roman" panose="02020603050405020304" pitchFamily="18" charset="0"/>
                <a:ea typeface="Calibri" panose="020F0502020204030204" pitchFamily="34" charset="0"/>
              </a:rPr>
              <a:t>obavljao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svoju</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ulogu</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Pacijenta</a:t>
            </a:r>
            <a:r>
              <a:rPr lang="en-US" sz="2400" dirty="0">
                <a:solidFill>
                  <a:schemeClr val="tx1"/>
                </a:solidFill>
                <a:effectLst/>
                <a:latin typeface="Times New Roman" panose="02020603050405020304" pitchFamily="18" charset="0"/>
                <a:ea typeface="Calibri" panose="020F0502020204030204" pitchFamily="34" charset="0"/>
              </a:rPr>
              <a:t> ne </a:t>
            </a:r>
            <a:r>
              <a:rPr lang="en-US" sz="2400" dirty="0" err="1">
                <a:solidFill>
                  <a:schemeClr val="tx1"/>
                </a:solidFill>
                <a:effectLst/>
                <a:latin typeface="Times New Roman" panose="02020603050405020304" pitchFamily="18" charset="0"/>
                <a:ea typeface="Calibri" panose="020F0502020204030204" pitchFamily="34" charset="0"/>
              </a:rPr>
              <a:t>možemo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shvatati</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samo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kao</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grupu</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simptoma</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oštećenih</a:t>
            </a:r>
            <a:r>
              <a:rPr lang="en-US" sz="2400" dirty="0">
                <a:solidFill>
                  <a:schemeClr val="tx1"/>
                </a:solidFill>
                <a:effectLst/>
                <a:latin typeface="Times New Roman" panose="02020603050405020304" pitchFamily="18" charset="0"/>
                <a:ea typeface="Calibri" panose="020F0502020204030204" pitchFamily="34" charset="0"/>
              </a:rPr>
              <a:t> organa </a:t>
            </a:r>
            <a:r>
              <a:rPr lang="en-US" sz="2400" dirty="0" err="1">
                <a:solidFill>
                  <a:schemeClr val="tx1"/>
                </a:solidFill>
                <a:effectLst/>
                <a:latin typeface="Times New Roman" panose="02020603050405020304" pitchFamily="18" charset="0"/>
                <a:ea typeface="Calibri" panose="020F0502020204030204" pitchFamily="34" charset="0"/>
              </a:rPr>
              <a:t>ili</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izmenjenih</a:t>
            </a:r>
            <a:r>
              <a:rPr lang="en-US" sz="2400" dirty="0">
                <a:solidFill>
                  <a:schemeClr val="tx1"/>
                </a:solidFill>
                <a:effectLst/>
                <a:latin typeface="Times New Roman" panose="02020603050405020304" pitchFamily="18" charset="0"/>
                <a:ea typeface="Calibri" panose="020F0502020204030204" pitchFamily="34" charset="0"/>
              </a:rPr>
              <a:t> </a:t>
            </a:r>
            <a:r>
              <a:rPr lang="en-US" sz="2400" dirty="0" err="1">
                <a:solidFill>
                  <a:schemeClr val="tx1"/>
                </a:solidFill>
                <a:effectLst/>
                <a:latin typeface="Times New Roman" panose="02020603050405020304" pitchFamily="18" charset="0"/>
                <a:ea typeface="Calibri" panose="020F0502020204030204" pitchFamily="34" charset="0"/>
              </a:rPr>
              <a:t>emocija</a:t>
            </a:r>
            <a:r>
              <a:rPr lang="en-US" sz="2400" dirty="0">
                <a:solidFill>
                  <a:schemeClr val="tx1"/>
                </a:solidFill>
                <a:effectLst/>
                <a:latin typeface="Times New Roman" panose="02020603050405020304" pitchFamily="18" charset="0"/>
                <a:ea typeface="Calibri" panose="020F0502020204030204" pitchFamily="34" charset="0"/>
              </a:rPr>
              <a:t>.</a:t>
            </a:r>
            <a:endParaRPr lang="sr-Latn-RS" sz="2400" dirty="0">
              <a:solidFill>
                <a:schemeClr val="tx1"/>
              </a:solidFill>
              <a:effectLst/>
              <a:latin typeface="Times New Roman" panose="02020603050405020304" pitchFamily="18" charset="0"/>
              <a:ea typeface="Calibri" panose="020F0502020204030204" pitchFamily="34" charset="0"/>
            </a:endParaRPr>
          </a:p>
          <a:p>
            <a:endParaRPr lang="sr-Latn-RS" sz="2400" dirty="0">
              <a:solidFill>
                <a:schemeClr val="tx1"/>
              </a:solidFill>
              <a:effectLst/>
              <a:latin typeface="Times New Roman" panose="02020603050405020304" pitchFamily="18" charset="0"/>
              <a:ea typeface="Calibri" panose="020F0502020204030204" pitchFamily="34" charset="0"/>
            </a:endParaRPr>
          </a:p>
          <a:p>
            <a:r>
              <a:rPr lang="en-US" sz="2400" dirty="0" err="1">
                <a:solidFill>
                  <a:srgbClr val="000000"/>
                </a:solidFill>
                <a:effectLst/>
                <a:latin typeface="Times New Roman" panose="02020603050405020304" pitchFamily="18" charset="0"/>
                <a:ea typeface="Calibri" panose="020F0502020204030204" pitchFamily="34" charset="0"/>
              </a:rPr>
              <a:t>Pacijenta</a:t>
            </a:r>
            <a:r>
              <a:rPr lang="en-US" sz="2400" dirty="0">
                <a:solidFill>
                  <a:srgbClr val="000000"/>
                </a:solidFill>
                <a:effectLst/>
                <a:latin typeface="Times New Roman" panose="02020603050405020304" pitchFamily="18" charset="0"/>
                <a:ea typeface="Calibri" panose="020F0502020204030204" pitchFamily="34" charset="0"/>
              </a:rPr>
              <a:t> ne </a:t>
            </a:r>
            <a:r>
              <a:rPr lang="en-US" sz="2400" dirty="0" err="1">
                <a:solidFill>
                  <a:srgbClr val="000000"/>
                </a:solidFill>
                <a:effectLst/>
                <a:latin typeface="Times New Roman" panose="02020603050405020304" pitchFamily="18" charset="0"/>
                <a:ea typeface="Calibri" panose="020F0502020204030204" pitchFamily="34" charset="0"/>
              </a:rPr>
              <a:t>možemo</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shvatati</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samo</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kao</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grupu</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simptoma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oštećenih</a:t>
            </a:r>
            <a:r>
              <a:rPr lang="en-US" sz="2400" dirty="0">
                <a:solidFill>
                  <a:srgbClr val="000000"/>
                </a:solidFill>
                <a:effectLst/>
                <a:latin typeface="Times New Roman" panose="02020603050405020304" pitchFamily="18" charset="0"/>
                <a:ea typeface="Calibri" panose="020F0502020204030204" pitchFamily="34" charset="0"/>
              </a:rPr>
              <a:t> organa </a:t>
            </a:r>
            <a:r>
              <a:rPr lang="en-US" sz="2400" dirty="0" err="1">
                <a:solidFill>
                  <a:srgbClr val="000000"/>
                </a:solidFill>
                <a:effectLst/>
                <a:latin typeface="Times New Roman" panose="02020603050405020304" pitchFamily="18" charset="0"/>
                <a:ea typeface="Calibri" panose="020F0502020204030204" pitchFamily="34" charset="0"/>
              </a:rPr>
              <a:t>ili</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izmenjenih</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emocija</a:t>
            </a:r>
            <a:r>
              <a:rPr lang="en-US" sz="2400" dirty="0">
                <a:solidFill>
                  <a:srgbClr val="000000"/>
                </a:solidFill>
                <a:effectLst/>
                <a:latin typeface="Times New Roman" panose="02020603050405020304" pitchFamily="18" charset="0"/>
                <a:ea typeface="Calibri" panose="020F0502020204030204" pitchFamily="34" charset="0"/>
              </a:rPr>
              <a:t>. </a:t>
            </a:r>
            <a:endParaRPr lang="sr-Latn-RS" sz="2400" dirty="0">
              <a:solidFill>
                <a:schemeClr val="tx1"/>
              </a:solidFill>
              <a:effectLst/>
              <a:latin typeface="Times New Roman" panose="02020603050405020304" pitchFamily="18" charset="0"/>
              <a:ea typeface="Calibri" panose="020F0502020204030204" pitchFamily="34" charset="0"/>
            </a:endParaRPr>
          </a:p>
          <a:p>
            <a:endParaRPr lang="sr-Latn-RS" sz="2400" dirty="0">
              <a:solidFill>
                <a:schemeClr val="tx1"/>
              </a:solidFill>
              <a:effectLst/>
              <a:latin typeface="Times New Roman" panose="02020603050405020304" pitchFamily="18" charset="0"/>
              <a:ea typeface="Calibri" panose="020F0502020204030204" pitchFamily="34" charset="0"/>
            </a:endParaRPr>
          </a:p>
          <a:p>
            <a:r>
              <a:rPr lang="en-US" sz="2400" dirty="0">
                <a:solidFill>
                  <a:srgbClr val="000000"/>
                </a:solidFill>
                <a:effectLst/>
                <a:latin typeface="Times New Roman" panose="02020603050405020304" pitchFamily="18" charset="0"/>
                <a:ea typeface="Calibri" panose="020F0502020204030204" pitchFamily="34" charset="0"/>
              </a:rPr>
              <a:t>U </a:t>
            </a:r>
            <a:r>
              <a:rPr lang="en-US" sz="2400" dirty="0" err="1">
                <a:solidFill>
                  <a:srgbClr val="000000"/>
                </a:solidFill>
                <a:effectLst/>
                <a:latin typeface="Times New Roman" panose="02020603050405020304" pitchFamily="18" charset="0"/>
                <a:ea typeface="Calibri" panose="020F0502020204030204" pitchFamily="34" charset="0"/>
              </a:rPr>
              <a:t>većini</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slučajeva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tačna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dijagnoza</a:t>
            </a:r>
            <a:r>
              <a:rPr lang="en-US" sz="2400" dirty="0">
                <a:effectLst/>
                <a:latin typeface="Times New Roman" panose="02020603050405020304" pitchFamily="18" charset="0"/>
                <a:ea typeface="Calibri" panose="020F0502020204030204" pitchFamily="34" charset="0"/>
              </a:rPr>
              <a:t> se </a:t>
            </a:r>
            <a:r>
              <a:rPr lang="en-US" sz="2400" dirty="0" err="1">
                <a:effectLst/>
                <a:latin typeface="Times New Roman" panose="02020603050405020304" pitchFamily="18" charset="0"/>
                <a:ea typeface="Calibri" panose="020F0502020204030204" pitchFamily="34" charset="0"/>
              </a:rPr>
              <a:t>postavlja</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kao</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rezultat</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zajedničkog</a:t>
            </a:r>
            <a:r>
              <a:rPr lang="en-US" sz="2400" dirty="0">
                <a:effectLst/>
                <a:latin typeface="Times New Roman" panose="02020603050405020304" pitchFamily="18" charset="0"/>
                <a:ea typeface="Calibri" panose="020F0502020204030204" pitchFamily="34" charset="0"/>
              </a:rPr>
              <a:t> </a:t>
            </a:r>
            <a:r>
              <a:rPr lang="en-US" sz="2400" dirty="0" err="1">
                <a:effectLst/>
                <a:latin typeface="Times New Roman" panose="02020603050405020304" pitchFamily="18" charset="0"/>
                <a:ea typeface="Calibri" panose="020F0502020204030204" pitchFamily="34" charset="0"/>
              </a:rPr>
              <a:t>učešća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lekara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i</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pacijenta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stoga</a:t>
            </a:r>
            <a:r>
              <a:rPr lang="en-US" sz="2400" dirty="0">
                <a:solidFill>
                  <a:srgbClr val="000000"/>
                </a:solidFill>
                <a:effectLst/>
                <a:latin typeface="Times New Roman" panose="02020603050405020304" pitchFamily="18" charset="0"/>
                <a:ea typeface="Calibri" panose="020F0502020204030204" pitchFamily="34" charset="0"/>
              </a:rPr>
              <a:t> ne </a:t>
            </a:r>
            <a:r>
              <a:rPr lang="en-US" sz="2400" dirty="0" err="1">
                <a:solidFill>
                  <a:srgbClr val="000000"/>
                </a:solidFill>
                <a:effectLst/>
                <a:latin typeface="Times New Roman" panose="02020603050405020304" pitchFamily="18" charset="0"/>
                <a:ea typeface="Calibri" panose="020F0502020204030204" pitchFamily="34" charset="0"/>
              </a:rPr>
              <a:t>treba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potcenjivati</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važnost</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odnosa</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između</a:t>
            </a:r>
            <a:r>
              <a:rPr lang="en-US" sz="2400" dirty="0">
                <a:solidFill>
                  <a:srgbClr val="000000"/>
                </a:solidFill>
                <a:effectLst/>
                <a:latin typeface="Times New Roman" panose="02020603050405020304" pitchFamily="18" charset="0"/>
                <a:ea typeface="Calibri" panose="020F0502020204030204" pitchFamily="34" charset="0"/>
              </a:rPr>
              <a:t> </a:t>
            </a:r>
            <a:r>
              <a:rPr lang="en-US" sz="2400" dirty="0" err="1">
                <a:solidFill>
                  <a:srgbClr val="000000"/>
                </a:solidFill>
                <a:effectLst/>
                <a:latin typeface="Times New Roman" panose="02020603050405020304" pitchFamily="18" charset="0"/>
                <a:ea typeface="Calibri" panose="020F0502020204030204" pitchFamily="34" charset="0"/>
              </a:rPr>
              <a:t>njih</a:t>
            </a:r>
            <a:r>
              <a:rPr lang="en-US" sz="1800" dirty="0">
                <a:effectLst/>
                <a:latin typeface="Times New Roman" panose="02020603050405020304" pitchFamily="18" charset="0"/>
                <a:ea typeface="Calibri" panose="020F0502020204030204" pitchFamily="34" charset="0"/>
              </a:rPr>
              <a:t>.</a:t>
            </a:r>
            <a:endParaRPr lang="sr-Latn-RS" sz="1800" dirty="0">
              <a:solidFill>
                <a:schemeClr val="tx1"/>
              </a:solidFill>
              <a:effectLst/>
              <a:latin typeface="Times New Roman" panose="02020603050405020304" pitchFamily="18" charset="0"/>
              <a:ea typeface="Calibri" panose="020F0502020204030204" pitchFamily="34" charset="0"/>
            </a:endParaRPr>
          </a:p>
          <a:p>
            <a:endParaRPr lang="sr-Latn-RS" sz="1800" dirty="0">
              <a:solidFill>
                <a:schemeClr val="tx1"/>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461653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7F5B5-09C0-41AF-A2EF-972CAC8C957A}"/>
              </a:ext>
            </a:extLst>
          </p:cNvPr>
          <p:cNvSpPr>
            <a:spLocks noGrp="1"/>
          </p:cNvSpPr>
          <p:nvPr>
            <p:ph type="title"/>
          </p:nvPr>
        </p:nvSpPr>
        <p:spPr>
          <a:xfrm>
            <a:off x="1996220" y="113122"/>
            <a:ext cx="7579151" cy="2007909"/>
          </a:xfrm>
        </p:spPr>
        <p:txBody>
          <a:bodyPr>
            <a:normAutofit/>
          </a:bodyPr>
          <a:lstStyle/>
          <a:p>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ODNOS LEKAR - PACIJENT U ISTORIJSKOM KONTEKSTU</a:t>
            </a:r>
            <a:br>
              <a:rPr lang="sr-Latn-RS" sz="18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EFA13B2F-4CC4-4BD1-8899-0B8130FDA934}"/>
              </a:ext>
            </a:extLst>
          </p:cNvPr>
          <p:cNvSpPr>
            <a:spLocks noGrp="1"/>
          </p:cNvSpPr>
          <p:nvPr>
            <p:ph idx="1"/>
          </p:nvPr>
        </p:nvSpPr>
        <p:spPr>
          <a:xfrm>
            <a:off x="471340" y="1743959"/>
            <a:ext cx="10350631" cy="4873658"/>
          </a:xfrm>
        </p:spPr>
        <p:txBody>
          <a:bodyPr>
            <a:normAutofit/>
          </a:bodyPr>
          <a:lstStyle/>
          <a:p>
            <a:r>
              <a:rPr lang="sr-Latn-RS" sz="2400" dirty="0">
                <a:solidFill>
                  <a:srgbClr val="000000"/>
                </a:solidFill>
                <a:effectLst/>
                <a:latin typeface="Times New Roman" panose="02020603050405020304" pitchFamily="18" charset="0"/>
                <a:ea typeface="Calibri" panose="020F0502020204030204" pitchFamily="34" charset="0"/>
              </a:rPr>
              <a:t>Odnos između lekara i pacijenta se značajno menjao kroz istoriju. U starom Egiptu je evoluirao od odnosa između sveštenika i čoveka koji se moli, tako </a:t>
            </a:r>
            <a:r>
              <a:rPr lang="sr-Latn-RS" sz="2400" dirty="0" err="1">
                <a:solidFill>
                  <a:srgbClr val="000000"/>
                </a:solidFill>
                <a:effectLst/>
                <a:latin typeface="Times New Roman" panose="02020603050405020304" pitchFamily="18" charset="0"/>
                <a:ea typeface="Calibri" panose="020F0502020204030204" pitchFamily="34" charset="0"/>
              </a:rPr>
              <a:t>zadržavajući</a:t>
            </a:r>
            <a:r>
              <a:rPr lang="sr-Latn-RS" sz="2400" dirty="0">
                <a:solidFill>
                  <a:srgbClr val="000000"/>
                </a:solidFill>
                <a:effectLst/>
                <a:latin typeface="Times New Roman" panose="02020603050405020304" pitchFamily="18" charset="0"/>
                <a:ea typeface="Calibri" panose="020F0502020204030204" pitchFamily="34" charset="0"/>
              </a:rPr>
              <a:t> ideologiju roditeljske figure koja manipuliše događajima u ime pacijenta. </a:t>
            </a:r>
          </a:p>
          <a:p>
            <a:r>
              <a:rPr lang="sr-Latn-RS" sz="2400" dirty="0">
                <a:solidFill>
                  <a:srgbClr val="000000"/>
                </a:solidFill>
                <a:effectLst/>
                <a:latin typeface="Times New Roman" panose="02020603050405020304" pitchFamily="18" charset="0"/>
                <a:ea typeface="Calibri" panose="020F0502020204030204" pitchFamily="34" charset="0"/>
              </a:rPr>
              <a:t>U Antičkoj Grčkoj se medicina zasnivala na empirijsko-racionalnom pristupu, tako da su se sve više oslanjali na naturalističko posmatranje, unapređeno praktičnim iskustvom, pokušajima i greškama, napuštajući magijska i religiozna objašnjenja telesnih </a:t>
            </a:r>
            <a:r>
              <a:rPr lang="sr-Latn-RS" sz="2400" dirty="0" err="1">
                <a:solidFill>
                  <a:srgbClr val="000000"/>
                </a:solidFill>
                <a:effectLst/>
                <a:latin typeface="Times New Roman" panose="02020603050405020304" pitchFamily="18" charset="0"/>
                <a:ea typeface="Calibri" panose="020F0502020204030204" pitchFamily="34" charset="0"/>
              </a:rPr>
              <a:t>disfunkcija</a:t>
            </a:r>
            <a:r>
              <a:rPr lang="sr-Latn-RS" sz="2400" dirty="0">
                <a:solidFill>
                  <a:srgbClr val="000000"/>
                </a:solidFill>
                <a:effectLst/>
                <a:latin typeface="Times New Roman" panose="02020603050405020304" pitchFamily="18" charset="0"/>
                <a:ea typeface="Calibri" panose="020F0502020204030204" pitchFamily="34" charset="0"/>
              </a:rPr>
              <a:t>. </a:t>
            </a:r>
            <a:endParaRPr lang="sr-Latn-RS" sz="2400" dirty="0">
              <a:solidFill>
                <a:srgbClr val="000000"/>
              </a:solidFill>
              <a:latin typeface="Times New Roman" panose="02020603050405020304" pitchFamily="18" charset="0"/>
              <a:ea typeface="Calibri" panose="020F0502020204030204" pitchFamily="34" charset="0"/>
            </a:endParaRPr>
          </a:p>
          <a:p>
            <a:r>
              <a:rPr lang="sr-Latn-RS" sz="2400" dirty="0">
                <a:solidFill>
                  <a:srgbClr val="000000"/>
                </a:solidFill>
                <a:effectLst/>
                <a:latin typeface="Times New Roman" panose="02020603050405020304" pitchFamily="18" charset="0"/>
                <a:ea typeface="Calibri" panose="020F0502020204030204" pitchFamily="34" charset="0"/>
              </a:rPr>
              <a:t>U Srednjem veku je </a:t>
            </a:r>
            <a:r>
              <a:rPr lang="sr-Latn-RS" sz="2400" dirty="0" err="1">
                <a:solidFill>
                  <a:srgbClr val="000000"/>
                </a:solidFill>
                <a:effectLst/>
                <a:latin typeface="Times New Roman" panose="02020603050405020304" pitchFamily="18" charset="0"/>
                <a:ea typeface="Calibri" panose="020F0502020204030204" pitchFamily="34" charset="0"/>
              </a:rPr>
              <a:t>doslo</a:t>
            </a:r>
            <a:r>
              <a:rPr lang="sr-Latn-RS" sz="2400" dirty="0">
                <a:solidFill>
                  <a:srgbClr val="000000"/>
                </a:solidFill>
                <a:effectLst/>
                <a:latin typeface="Times New Roman" panose="02020603050405020304" pitchFamily="18" charset="0"/>
                <a:ea typeface="Calibri" panose="020F0502020204030204" pitchFamily="34" charset="0"/>
              </a:rPr>
              <a:t> do </a:t>
            </a:r>
            <a:r>
              <a:rPr lang="sr-Latn-RS" sz="2400" dirty="0" err="1">
                <a:solidFill>
                  <a:srgbClr val="000000"/>
                </a:solidFill>
                <a:effectLst/>
                <a:latin typeface="Times New Roman" panose="02020603050405020304" pitchFamily="18" charset="0"/>
                <a:ea typeface="Calibri" panose="020F0502020204030204" pitchFamily="34" charset="0"/>
              </a:rPr>
              <a:t>deterioracije</a:t>
            </a:r>
            <a:r>
              <a:rPr lang="sr-Latn-RS" sz="2400" dirty="0">
                <a:solidFill>
                  <a:srgbClr val="000000"/>
                </a:solidFill>
                <a:effectLst/>
                <a:latin typeface="Times New Roman" panose="02020603050405020304" pitchFamily="18" charset="0"/>
                <a:ea typeface="Calibri" panose="020F0502020204030204" pitchFamily="34" charset="0"/>
              </a:rPr>
              <a:t>, slabljenja i nazadovanja medicine u srednjevekovnoj Evropi. </a:t>
            </a:r>
            <a:endParaRPr lang="sr-Latn-RS" sz="2400" dirty="0"/>
          </a:p>
        </p:txBody>
      </p:sp>
    </p:spTree>
    <p:extLst>
      <p:ext uri="{BB962C8B-B14F-4D97-AF65-F5344CB8AC3E}">
        <p14:creationId xmlns:p14="http://schemas.microsoft.com/office/powerpoint/2010/main" val="2119614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CA50D-5412-4639-9E8D-A46F861D89F4}"/>
              </a:ext>
            </a:extLst>
          </p:cNvPr>
          <p:cNvSpPr>
            <a:spLocks noGrp="1"/>
          </p:cNvSpPr>
          <p:nvPr>
            <p:ph type="title"/>
          </p:nvPr>
        </p:nvSpPr>
        <p:spPr>
          <a:xfrm>
            <a:off x="2014697" y="290346"/>
            <a:ext cx="9446977" cy="1142529"/>
          </a:xfrm>
        </p:spPr>
        <p:txBody>
          <a:bodyPr>
            <a:normAutofit fontScale="90000"/>
          </a:bodyPr>
          <a:lstStyle/>
          <a:p>
            <a:r>
              <a:rPr lang="sr-Latn-RS" sz="4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ODNOS LEKAR - PACIJENT U ISTORIJSKOM KONTEKSTU</a:t>
            </a:r>
            <a:endParaRPr lang="sr-Latn-RS" dirty="0"/>
          </a:p>
        </p:txBody>
      </p:sp>
      <p:sp>
        <p:nvSpPr>
          <p:cNvPr id="3" name="Content Placeholder 2">
            <a:extLst>
              <a:ext uri="{FF2B5EF4-FFF2-40B4-BE49-F238E27FC236}">
                <a16:creationId xmlns:a16="http://schemas.microsoft.com/office/drawing/2014/main" id="{67A16DE2-10C0-4CD2-B5D9-CA34FDB7A132}"/>
              </a:ext>
            </a:extLst>
          </p:cNvPr>
          <p:cNvSpPr>
            <a:spLocks noGrp="1"/>
          </p:cNvSpPr>
          <p:nvPr>
            <p:ph idx="1"/>
          </p:nvPr>
        </p:nvSpPr>
        <p:spPr>
          <a:xfrm>
            <a:off x="509047" y="1828800"/>
            <a:ext cx="10199802" cy="4351337"/>
          </a:xfrm>
        </p:spPr>
        <p:txBody>
          <a:bodyPr/>
          <a:lstStyle/>
          <a:p>
            <a:r>
              <a:rPr lang="sr-Latn-RS" sz="2400" dirty="0">
                <a:solidFill>
                  <a:srgbClr val="000000"/>
                </a:solidFill>
                <a:effectLst/>
                <a:latin typeface="Times New Roman" panose="02020603050405020304" pitchFamily="18" charset="0"/>
                <a:ea typeface="Calibri" panose="020F0502020204030204" pitchFamily="34" charset="0"/>
              </a:rPr>
              <a:t>U periodu Francuske revolucije, kasnom XVIII veku, ponovo se budi čovekova potraga za liberalizmom, jednakošću, dostojanstvom i empirijskom naukom.</a:t>
            </a: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Nastupio je kraj ere kraj ere u kojoj su mentalno bolesni i socijalno ugroženi bili  zatvarani u tamnicama. </a:t>
            </a:r>
          </a:p>
          <a:p>
            <a:r>
              <a:rPr lang="sr-Latn-RS" sz="2400" dirty="0">
                <a:solidFill>
                  <a:srgbClr val="000000"/>
                </a:solidFill>
                <a:effectLst/>
                <a:latin typeface="Times New Roman" panose="02020603050405020304" pitchFamily="18" charset="0"/>
                <a:ea typeface="Calibri" panose="020F0502020204030204" pitchFamily="34" charset="0"/>
              </a:rPr>
              <a:t>Tokom 18. veka simptomi su izjednačavani sa bolešću. Lekari su bili malobrojni, a njihovi pacijenti su bili uglavnom viša klasa i aristokratija.</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r>
              <a:rPr lang="sr-Latn-RS" sz="2400" dirty="0">
                <a:solidFill>
                  <a:srgbClr val="000000"/>
                </a:solidFill>
                <a:effectLst/>
                <a:latin typeface="Times New Roman" panose="02020603050405020304" pitchFamily="18" charset="0"/>
                <a:ea typeface="Calibri" panose="020F0502020204030204" pitchFamily="34" charset="0"/>
              </a:rPr>
              <a:t>Psihoanalitičke i </a:t>
            </a:r>
            <a:r>
              <a:rPr lang="sr-Latn-RS" sz="2400" dirty="0" err="1">
                <a:solidFill>
                  <a:srgbClr val="000000"/>
                </a:solidFill>
                <a:effectLst/>
                <a:latin typeface="Times New Roman" panose="02020603050405020304" pitchFamily="18" charset="0"/>
                <a:ea typeface="Calibri" panose="020F0502020204030204" pitchFamily="34" charset="0"/>
              </a:rPr>
              <a:t>psihosocijalne</a:t>
            </a:r>
            <a:r>
              <a:rPr lang="sr-Latn-RS" sz="2400" dirty="0">
                <a:solidFill>
                  <a:srgbClr val="000000"/>
                </a:solidFill>
                <a:effectLst/>
                <a:latin typeface="Times New Roman" panose="02020603050405020304" pitchFamily="18" charset="0"/>
                <a:ea typeface="Calibri" panose="020F0502020204030204" pitchFamily="34" charset="0"/>
              </a:rPr>
              <a:t> teorije pojavljuju se krajem 19. veka. Tu nailazimo na početke konstituisanja pacijenta kao osobe. Ovaj terapeutski model je u kontekstu odnosa između lekara i pacijenta istakao značaj što pomnijeg slušanja pacijenta.</a:t>
            </a:r>
            <a:endParaRPr lang="sr-Latn-RS" sz="2400" dirty="0"/>
          </a:p>
        </p:txBody>
      </p:sp>
    </p:spTree>
    <p:extLst>
      <p:ext uri="{BB962C8B-B14F-4D97-AF65-F5344CB8AC3E}">
        <p14:creationId xmlns:p14="http://schemas.microsoft.com/office/powerpoint/2010/main" val="2074309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646D8-F9CF-4598-A5EB-89FA52305066}"/>
              </a:ext>
            </a:extLst>
          </p:cNvPr>
          <p:cNvSpPr>
            <a:spLocks noGrp="1"/>
          </p:cNvSpPr>
          <p:nvPr>
            <p:ph type="title"/>
          </p:nvPr>
        </p:nvSpPr>
        <p:spPr>
          <a:xfrm>
            <a:off x="395925" y="346906"/>
            <a:ext cx="10454325" cy="1397052"/>
          </a:xfrm>
        </p:spPr>
        <p:txBody>
          <a:bodyPr>
            <a:normAutofit fontScale="90000"/>
          </a:bodyPr>
          <a:lstStyle/>
          <a:p>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KOMUNIKACIJA IZMEĐU LEKARA I PACIJENATA</a:t>
            </a:r>
            <a:br>
              <a:rPr lang="sr-Latn-RS" sz="18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9C7380ED-6B97-42F8-ACEB-B5583DC786A8}"/>
              </a:ext>
            </a:extLst>
          </p:cNvPr>
          <p:cNvSpPr>
            <a:spLocks noGrp="1"/>
          </p:cNvSpPr>
          <p:nvPr>
            <p:ph idx="1"/>
          </p:nvPr>
        </p:nvSpPr>
        <p:spPr>
          <a:xfrm>
            <a:off x="509047" y="1828800"/>
            <a:ext cx="10228083" cy="4351337"/>
          </a:xfrm>
        </p:spPr>
        <p:txBody>
          <a:bodyPr>
            <a:noAutofit/>
          </a:bodyPr>
          <a:lstStyle/>
          <a:p>
            <a:r>
              <a:rPr lang="sr-Latn-RS" sz="2400" dirty="0">
                <a:solidFill>
                  <a:srgbClr val="000000"/>
                </a:solidFill>
                <a:effectLst/>
                <a:latin typeface="Times New Roman" panose="02020603050405020304" pitchFamily="18" charset="0"/>
                <a:ea typeface="Calibri" panose="020F0502020204030204" pitchFamily="34" charset="0"/>
              </a:rPr>
              <a:t>Psihološki faktori utiču i na tok, ishod bolesti, preko odnosa pacijenta prema bolesti, poremećaju, ili povredi koju ima. Na doživljaj zdravstvenog problema pacijenta, može uticati i lekar svojim pristupom, načinom na koji ga </a:t>
            </a:r>
            <a:r>
              <a:rPr lang="sr-Latn-RS" sz="2400" dirty="0" err="1">
                <a:solidFill>
                  <a:srgbClr val="000000"/>
                </a:solidFill>
                <a:effectLst/>
                <a:latin typeface="Times New Roman" panose="02020603050405020304" pitchFamily="18" charset="0"/>
                <a:ea typeface="Calibri" panose="020F0502020204030204" pitchFamily="34" charset="0"/>
              </a:rPr>
              <a:t>informise</a:t>
            </a:r>
            <a:r>
              <a:rPr lang="sr-Latn-RS" sz="2400" dirty="0">
                <a:solidFill>
                  <a:srgbClr val="000000"/>
                </a:solidFill>
                <a:effectLst/>
                <a:latin typeface="Times New Roman" panose="02020603050405020304" pitchFamily="18" charset="0"/>
                <a:ea typeface="Calibri" panose="020F0502020204030204" pitchFamily="34" charset="0"/>
              </a:rPr>
              <a:t>, upućuje, savetuje.</a:t>
            </a:r>
          </a:p>
          <a:p>
            <a:r>
              <a:rPr lang="sr-Latn-RS" sz="2400" dirty="0">
                <a:solidFill>
                  <a:srgbClr val="000000"/>
                </a:solidFill>
                <a:effectLst/>
                <a:latin typeface="Times New Roman" panose="02020603050405020304" pitchFamily="18" charset="0"/>
                <a:ea typeface="Calibri" panose="020F0502020204030204" pitchFamily="34" charset="0"/>
              </a:rPr>
              <a:t>Glavni terapijski faktor jeste terapijsko-emocionalna interakcija između lekara i bolesnika. Svaki odnos između lekara i pacijenta je jedinstven upravo za te dve osobe.</a:t>
            </a:r>
          </a:p>
          <a:p>
            <a:r>
              <a:rPr lang="sr-Latn-RS" sz="2400" dirty="0">
                <a:solidFill>
                  <a:srgbClr val="000000"/>
                </a:solidFill>
                <a:effectLst/>
                <a:latin typeface="Times New Roman" panose="02020603050405020304" pitchFamily="18" charset="0"/>
                <a:ea typeface="Calibri" panose="020F0502020204030204" pitchFamily="34" charset="0"/>
              </a:rPr>
              <a:t>Način na koji lekar komunicira sa pacijentom može biti presudan za ishod lečenja. Istraživanja upućuju da komunikacija, osim psihološkog značaja utiče i na uspeh u lečenju telesnih bolesti, koji je vezan za interakciju lekar-pacijent i način njihove međusobne komunikacije.</a:t>
            </a:r>
            <a:endParaRPr lang="sr-Latn-RS" sz="2400" dirty="0"/>
          </a:p>
        </p:txBody>
      </p:sp>
    </p:spTree>
    <p:extLst>
      <p:ext uri="{BB962C8B-B14F-4D97-AF65-F5344CB8AC3E}">
        <p14:creationId xmlns:p14="http://schemas.microsoft.com/office/powerpoint/2010/main" val="3843065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32F8D-8134-4750-ACFF-8C271E2AB452}"/>
              </a:ext>
            </a:extLst>
          </p:cNvPr>
          <p:cNvSpPr>
            <a:spLocks noGrp="1"/>
          </p:cNvSpPr>
          <p:nvPr>
            <p:ph type="title"/>
          </p:nvPr>
        </p:nvSpPr>
        <p:spPr>
          <a:xfrm>
            <a:off x="364440" y="309200"/>
            <a:ext cx="10432455" cy="1325562"/>
          </a:xfrm>
        </p:spPr>
        <p:txBody>
          <a:bodyPr>
            <a:normAutofit fontScale="90000"/>
          </a:bodyPr>
          <a:lstStyle/>
          <a:p>
            <a:r>
              <a:rPr lang="sr-Latn-R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KOMUNIKACIJA IZMEĐU LEKARA I PACIJENATA</a:t>
            </a:r>
            <a:br>
              <a:rPr lang="sr-Latn-RS" sz="3600" dirty="0">
                <a:effectLst/>
                <a:latin typeface="Calibri" panose="020F0502020204030204" pitchFamily="34" charset="0"/>
                <a:ea typeface="Calibri" panose="020F0502020204030204" pitchFamily="34" charset="0"/>
                <a:cs typeface="Times New Roman" panose="02020603050405020304" pitchFamily="18" charset="0"/>
              </a:rPr>
            </a:br>
            <a:endParaRPr lang="sr-Latn-RS" sz="3600" dirty="0"/>
          </a:p>
        </p:txBody>
      </p:sp>
      <p:sp>
        <p:nvSpPr>
          <p:cNvPr id="3" name="Content Placeholder 2">
            <a:extLst>
              <a:ext uri="{FF2B5EF4-FFF2-40B4-BE49-F238E27FC236}">
                <a16:creationId xmlns:a16="http://schemas.microsoft.com/office/drawing/2014/main" id="{F0D19AB8-9905-4602-BD5D-46B78E20CC9C}"/>
              </a:ext>
            </a:extLst>
          </p:cNvPr>
          <p:cNvSpPr>
            <a:spLocks noGrp="1"/>
          </p:cNvSpPr>
          <p:nvPr>
            <p:ph idx="1"/>
          </p:nvPr>
        </p:nvSpPr>
        <p:spPr>
          <a:xfrm>
            <a:off x="480766" y="1828800"/>
            <a:ext cx="10316129" cy="4351337"/>
          </a:xfrm>
        </p:spPr>
        <p:txBody>
          <a:bodyPr>
            <a:normAutofit/>
          </a:bodyPr>
          <a:lstStyle/>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Da bi komunikacija bila delotvorna, svako od učesnika mora razumeti i osetiti korist od nje. Prvenstveno, to znači da se pažljivo sluša druga osoba i odgovara na njena pitanja, kako se ne bi desilo da jedan od učesnika sluša samo sebe. Kvalitetna komunikacija je dvosmerna, među učesnicima postoji interakcija. Za uspešnu komunikaciju je važno razviti toleranciju prema različitostima među ljudima. </a:t>
            </a:r>
          </a:p>
          <a:p>
            <a:r>
              <a:rPr lang="sr-Latn-RS" sz="2400" dirty="0">
                <a:solidFill>
                  <a:srgbClr val="000000"/>
                </a:solidFill>
                <a:effectLst/>
                <a:latin typeface="Times New Roman" panose="02020603050405020304" pitchFamily="18" charset="0"/>
                <a:ea typeface="Calibri" panose="020F0502020204030204" pitchFamily="34" charset="0"/>
              </a:rPr>
              <a:t>Zadatak lekara u komunikaciji sa pacijentom je da pomogne pacijentu da se lakše suoči i nosi sa svim tegobama. Komunikacija je složena pojava kojom razmenjujemo misli, osećanja, potrebe, odnosno informacije. Komunikacija između lekara i pacijenta može biti verbalna i neverbalna, svesna i nesvesna, namerna i nenamerna. </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138046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91344-237E-4FC1-930E-E717FD773B2B}"/>
              </a:ext>
            </a:extLst>
          </p:cNvPr>
          <p:cNvSpPr>
            <a:spLocks noGrp="1"/>
          </p:cNvSpPr>
          <p:nvPr>
            <p:ph type="title"/>
          </p:nvPr>
        </p:nvSpPr>
        <p:spPr>
          <a:xfrm>
            <a:off x="433633" y="365760"/>
            <a:ext cx="10520879" cy="1325562"/>
          </a:xfrm>
        </p:spPr>
        <p:txBody>
          <a:bodyPr>
            <a:normAutofit/>
          </a:bodyPr>
          <a:lstStyle/>
          <a:p>
            <a:r>
              <a:rPr lang="sr-Latn-R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KOMUNIKACIJA IZMEĐU LEKARA I PACIJENATA</a:t>
            </a:r>
            <a:br>
              <a:rPr lang="sr-Latn-RS" sz="3600" dirty="0">
                <a:effectLst/>
                <a:latin typeface="Calibri" panose="020F0502020204030204" pitchFamily="34" charset="0"/>
                <a:ea typeface="Calibri" panose="020F0502020204030204" pitchFamily="34" charset="0"/>
                <a:cs typeface="Times New Roman" panose="02020603050405020304" pitchFamily="18" charset="0"/>
              </a:rPr>
            </a:br>
            <a:endParaRPr lang="sr-Latn-RS" sz="3600" dirty="0"/>
          </a:p>
        </p:txBody>
      </p:sp>
      <p:sp>
        <p:nvSpPr>
          <p:cNvPr id="3" name="Content Placeholder 2">
            <a:extLst>
              <a:ext uri="{FF2B5EF4-FFF2-40B4-BE49-F238E27FC236}">
                <a16:creationId xmlns:a16="http://schemas.microsoft.com/office/drawing/2014/main" id="{EAD07B4E-55AE-4A0A-9EAE-F49D17061A7C}"/>
              </a:ext>
            </a:extLst>
          </p:cNvPr>
          <p:cNvSpPr>
            <a:spLocks noGrp="1"/>
          </p:cNvSpPr>
          <p:nvPr>
            <p:ph idx="1"/>
          </p:nvPr>
        </p:nvSpPr>
        <p:spPr>
          <a:xfrm>
            <a:off x="433633" y="1828800"/>
            <a:ext cx="10378911" cy="4351337"/>
          </a:xfrm>
        </p:spPr>
        <p:txBody>
          <a:bodyPr/>
          <a:lstStyle/>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Lekari nisu rođeni sa sposobnošću komunikacije, već se ona uči kroz vežbu i medicinsku edukaciju. Veština komunikacije i znanje mogu olakšati stresne situacije u kojima se često nalaze lekari (donošenje odgovornih odluka, saopštavanje loših vesti, emocionalna </a:t>
            </a:r>
            <a:r>
              <a:rPr lang="sr-Latn-R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preživljanja</a:t>
            </a:r>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bolesnika).</a:t>
            </a:r>
          </a:p>
          <a:p>
            <a:endParaRPr lang="sr-Latn-R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Tree>
    <p:extLst>
      <p:ext uri="{BB962C8B-B14F-4D97-AF65-F5344CB8AC3E}">
        <p14:creationId xmlns:p14="http://schemas.microsoft.com/office/powerpoint/2010/main" val="2396563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7B375-29FF-4388-B44D-B71FE97F7331}"/>
              </a:ext>
            </a:extLst>
          </p:cNvPr>
          <p:cNvSpPr>
            <a:spLocks noGrp="1"/>
          </p:cNvSpPr>
          <p:nvPr>
            <p:ph type="title"/>
          </p:nvPr>
        </p:nvSpPr>
        <p:spPr>
          <a:xfrm>
            <a:off x="782990" y="365760"/>
            <a:ext cx="10171522" cy="1325562"/>
          </a:xfrm>
        </p:spPr>
        <p:txBody>
          <a:bodyPr>
            <a:normAutofit fontScale="90000"/>
          </a:bodyPr>
          <a:lstStyle/>
          <a:p>
            <a:r>
              <a:rPr lang="sr-Latn-R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ULOGA LEKARA U ODNOSU LEKAR- PACIJENT</a:t>
            </a:r>
            <a:br>
              <a:rPr lang="sr-Latn-RS" sz="1800" dirty="0">
                <a:effectLst/>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3" name="Content Placeholder 2">
            <a:extLst>
              <a:ext uri="{FF2B5EF4-FFF2-40B4-BE49-F238E27FC236}">
                <a16:creationId xmlns:a16="http://schemas.microsoft.com/office/drawing/2014/main" id="{D2CD8A60-0DF2-4EDB-B977-8B294B1F5515}"/>
              </a:ext>
            </a:extLst>
          </p:cNvPr>
          <p:cNvSpPr>
            <a:spLocks noGrp="1"/>
          </p:cNvSpPr>
          <p:nvPr>
            <p:ph idx="1"/>
          </p:nvPr>
        </p:nvSpPr>
        <p:spPr>
          <a:xfrm>
            <a:off x="546755" y="1828800"/>
            <a:ext cx="10171521" cy="4351337"/>
          </a:xfrm>
        </p:spPr>
        <p:txBody>
          <a:bodyPr>
            <a:normAutofit/>
          </a:bodyPr>
          <a:lstStyle/>
          <a:p>
            <a:r>
              <a:rPr lang="sr-Latn-R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Odnos između lekara i pacijenta je već po logici uloga učesnika, neravnopravan. Pacijent se obraća lekaru, očekujući medicinsku pomoć, a lekar je osoba koja je u tom odnosu u mogućnosti da pruži pomoć, imajući stručna znanja iz oblasti medicine. Lekar je u toj ulozi svojim stručnim znanjem, stečenim kroz edukaciju, kao i iskustvom u radu na poslovima za koje je stekao stručno zvanje. </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r>
              <a:rPr lang="sr-Latn-RS" sz="2400" dirty="0">
                <a:solidFill>
                  <a:srgbClr val="000000"/>
                </a:solidFill>
                <a:effectLst/>
                <a:latin typeface="Times New Roman" panose="02020603050405020304" pitchFamily="18" charset="0"/>
                <a:ea typeface="Calibri" panose="020F0502020204030204" pitchFamily="34" charset="0"/>
              </a:rPr>
              <a:t>Društvo je godinama stavljalo lekarsku profesiju na pijedestal nedodirljivosti, </a:t>
            </a:r>
            <a:r>
              <a:rPr lang="sr-Latn-RS" sz="2400" dirty="0" err="1">
                <a:solidFill>
                  <a:srgbClr val="000000"/>
                </a:solidFill>
                <a:effectLst/>
                <a:latin typeface="Times New Roman" panose="02020603050405020304" pitchFamily="18" charset="0"/>
                <a:ea typeface="Calibri" panose="020F0502020204030204" pitchFamily="34" charset="0"/>
              </a:rPr>
              <a:t>pridajuci</a:t>
            </a:r>
            <a:r>
              <a:rPr lang="sr-Latn-RS" sz="2400" dirty="0">
                <a:solidFill>
                  <a:srgbClr val="000000"/>
                </a:solidFill>
                <a:effectLst/>
                <a:latin typeface="Times New Roman" panose="02020603050405020304" pitchFamily="18" charset="0"/>
                <a:ea typeface="Calibri" panose="020F0502020204030204" pitchFamily="34" charset="0"/>
              </a:rPr>
              <a:t> lekarima vrlo često </a:t>
            </a:r>
            <a:r>
              <a:rPr lang="sr-Latn-RS" sz="2400" dirty="0" err="1">
                <a:solidFill>
                  <a:srgbClr val="000000"/>
                </a:solidFill>
                <a:effectLst/>
                <a:latin typeface="Times New Roman" panose="02020603050405020304" pitchFamily="18" charset="0"/>
                <a:ea typeface="Calibri" panose="020F0502020204030204" pitchFamily="34" charset="0"/>
              </a:rPr>
              <a:t>omnipotentnost</a:t>
            </a:r>
            <a:r>
              <a:rPr lang="sr-Latn-RS" sz="2400" dirty="0">
                <a:solidFill>
                  <a:srgbClr val="000000"/>
                </a:solidFill>
                <a:effectLst/>
                <a:latin typeface="Times New Roman" panose="02020603050405020304" pitchFamily="18" charset="0"/>
                <a:ea typeface="Calibri" panose="020F0502020204030204" pitchFamily="34" charset="0"/>
              </a:rPr>
              <a:t> i svemoć. </a:t>
            </a:r>
            <a:endParaRPr lang="sr-Latn-RS" sz="2400" dirty="0"/>
          </a:p>
        </p:txBody>
      </p:sp>
    </p:spTree>
    <p:extLst>
      <p:ext uri="{BB962C8B-B14F-4D97-AF65-F5344CB8AC3E}">
        <p14:creationId xmlns:p14="http://schemas.microsoft.com/office/powerpoint/2010/main" val="696188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F41A3-6FDA-4AF2-BF7D-180A32A64CAB}"/>
              </a:ext>
            </a:extLst>
          </p:cNvPr>
          <p:cNvSpPr>
            <a:spLocks noGrp="1"/>
          </p:cNvSpPr>
          <p:nvPr>
            <p:ph type="title"/>
          </p:nvPr>
        </p:nvSpPr>
        <p:spPr>
          <a:xfrm>
            <a:off x="535065" y="384613"/>
            <a:ext cx="10390601" cy="1325562"/>
          </a:xfrm>
        </p:spPr>
        <p:txBody>
          <a:bodyPr>
            <a:normAutofit/>
          </a:bodyPr>
          <a:lstStyle/>
          <a:p>
            <a:r>
              <a:rPr lang="sr-Latn-R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ULOGA LEKARA U ODNOSU LEKAR- PACIJENT</a:t>
            </a:r>
            <a:br>
              <a:rPr lang="sr-Latn-RS" sz="3600" dirty="0">
                <a:effectLst/>
                <a:latin typeface="Calibri" panose="020F0502020204030204" pitchFamily="34" charset="0"/>
                <a:ea typeface="Calibri" panose="020F0502020204030204" pitchFamily="34" charset="0"/>
                <a:cs typeface="Times New Roman" panose="02020603050405020304" pitchFamily="18" charset="0"/>
              </a:rPr>
            </a:br>
            <a:endParaRPr lang="sr-Latn-RS" sz="3600" dirty="0"/>
          </a:p>
        </p:txBody>
      </p:sp>
      <p:sp>
        <p:nvSpPr>
          <p:cNvPr id="3" name="Content Placeholder 2">
            <a:extLst>
              <a:ext uri="{FF2B5EF4-FFF2-40B4-BE49-F238E27FC236}">
                <a16:creationId xmlns:a16="http://schemas.microsoft.com/office/drawing/2014/main" id="{D04AE1D4-FAC1-4D8F-BD7A-E5E84805C6F5}"/>
              </a:ext>
            </a:extLst>
          </p:cNvPr>
          <p:cNvSpPr>
            <a:spLocks noGrp="1"/>
          </p:cNvSpPr>
          <p:nvPr>
            <p:ph idx="1"/>
          </p:nvPr>
        </p:nvSpPr>
        <p:spPr>
          <a:xfrm>
            <a:off x="535065" y="1828800"/>
            <a:ext cx="10048973" cy="4351337"/>
          </a:xfrm>
        </p:spPr>
        <p:txBody>
          <a:bodyPr>
            <a:normAutofit/>
          </a:bodyPr>
          <a:lstStyle/>
          <a:p>
            <a:r>
              <a:rPr lang="sr-Latn-RS" sz="2400" dirty="0">
                <a:solidFill>
                  <a:srgbClr val="000000"/>
                </a:solidFill>
                <a:effectLst/>
                <a:latin typeface="Times New Roman" panose="02020603050405020304" pitchFamily="18" charset="0"/>
                <a:ea typeface="Calibri" panose="020F0502020204030204" pitchFamily="34" charset="0"/>
              </a:rPr>
              <a:t>Taj odnos mora biti u terapijskim okvirima, kako se uloga pacijenta, kao nekog kome je potrebna medicinska usluga, ne bi pretvorila u ulogu inferiornog, potčinjenog, a lekara u ulogu superiornog, sa narcističkim osećanjem grandioznosti. </a:t>
            </a:r>
          </a:p>
          <a:p>
            <a:r>
              <a:rPr lang="sr-Latn-RS" sz="2400" dirty="0">
                <a:solidFill>
                  <a:srgbClr val="000000"/>
                </a:solidFill>
                <a:effectLst/>
                <a:latin typeface="Times New Roman" panose="02020603050405020304" pitchFamily="18" charset="0"/>
                <a:ea typeface="Calibri" panose="020F0502020204030204" pitchFamily="34" charset="0"/>
              </a:rPr>
              <a:t>Pacijenti su, </a:t>
            </a:r>
            <a:r>
              <a:rPr lang="sr-Latn-RS" sz="2400" dirty="0" err="1">
                <a:solidFill>
                  <a:srgbClr val="000000"/>
                </a:solidFill>
                <a:effectLst/>
                <a:latin typeface="Times New Roman" panose="02020603050405020304" pitchFamily="18" charset="0"/>
                <a:ea typeface="Calibri" panose="020F0502020204030204" pitchFamily="34" charset="0"/>
              </a:rPr>
              <a:t>zahvaljujuci</a:t>
            </a:r>
            <a:r>
              <a:rPr lang="sr-Latn-RS" sz="2400" dirty="0">
                <a:solidFill>
                  <a:srgbClr val="000000"/>
                </a:solidFill>
                <a:effectLst/>
                <a:latin typeface="Times New Roman" panose="02020603050405020304" pitchFamily="18" charset="0"/>
                <a:ea typeface="Calibri" panose="020F0502020204030204" pitchFamily="34" charset="0"/>
              </a:rPr>
              <a:t> široko dostupnim informacijama postali upućeniji u svoja očekivanja od lekarske profesije, sto je dovelo do smanjivanja neravnopravnosti u ulogama. Važno je da obe strane shvate, da su jedni dugima potrebni, da bi preživeli, zdravstveno i finansijski. </a:t>
            </a:r>
            <a:endParaRPr lang="sr-Latn-RS" sz="2400" dirty="0"/>
          </a:p>
        </p:txBody>
      </p:sp>
    </p:spTree>
    <p:extLst>
      <p:ext uri="{BB962C8B-B14F-4D97-AF65-F5344CB8AC3E}">
        <p14:creationId xmlns:p14="http://schemas.microsoft.com/office/powerpoint/2010/main" val="1575162478"/>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View</Template>
  <TotalTime>81</TotalTime>
  <Words>1611</Words>
  <Application>Microsoft Office PowerPoint</Application>
  <PresentationFormat>Widescreen</PresentationFormat>
  <Paragraphs>61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Century Schoolbook</vt:lpstr>
      <vt:lpstr>Times New Roman</vt:lpstr>
      <vt:lpstr>Wingdings 2</vt:lpstr>
      <vt:lpstr>View</vt:lpstr>
      <vt:lpstr>DOCTOR-PATIENT-EMPATHY RELATIONSHIP.</vt:lpstr>
      <vt:lpstr>ODNOS LEKAR-PACIJENT </vt:lpstr>
      <vt:lpstr>ODNOS LEKAR - PACIJENT U ISTORIJSKOM KONTEKSTU </vt:lpstr>
      <vt:lpstr>ODNOS LEKAR - PACIJENT U ISTORIJSKOM KONTEKSTU</vt:lpstr>
      <vt:lpstr>KOMUNIKACIJA IZMEĐU LEKARA I PACIJENATA </vt:lpstr>
      <vt:lpstr>       KOMUNIKACIJA IZMEĐU LEKARA I PACIJENATA </vt:lpstr>
      <vt:lpstr> KOMUNIKACIJA IZMEĐU LEKARA I PACIJENATA </vt:lpstr>
      <vt:lpstr>ULOGA LEKARA U ODNOSU LEKAR- PACIJENT </vt:lpstr>
      <vt:lpstr>ULOGA LEKARA U ODNOSU LEKAR- PACIJENT </vt:lpstr>
      <vt:lpstr>ULOGA LEKARA U ODNOSU LEKAR- PACIJENT </vt:lpstr>
      <vt:lpstr>PRVI INTERVJU</vt:lpstr>
      <vt:lpstr>POVERENJE </vt:lpstr>
      <vt:lpstr>POVERENJE </vt:lpstr>
      <vt:lpstr>EMPATIJA </vt:lpstr>
      <vt:lpstr>EMPATIJA </vt:lpstr>
      <vt:lpstr>EMPATIJA </vt:lpstr>
      <vt:lpstr>NAUČNA DOSTIGNUĆA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DOCTOR-PATIENT-EMPATHY RELATIONSHIP.</dc:title>
  <dc:creator>Win10</dc:creator>
  <cp:lastModifiedBy>Win10</cp:lastModifiedBy>
  <cp:revision>9</cp:revision>
  <dcterms:created xsi:type="dcterms:W3CDTF">2024-03-25T22:35:10Z</dcterms:created>
  <dcterms:modified xsi:type="dcterms:W3CDTF">2024-03-25T23:56:18Z</dcterms:modified>
</cp:coreProperties>
</file>